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5"/>
  </p:notesMasterIdLst>
  <p:handoutMasterIdLst>
    <p:handoutMasterId r:id="rId26"/>
  </p:handoutMasterIdLst>
  <p:sldIdLst>
    <p:sldId id="260" r:id="rId6"/>
    <p:sldId id="316" r:id="rId7"/>
    <p:sldId id="290" r:id="rId8"/>
    <p:sldId id="306" r:id="rId9"/>
    <p:sldId id="292" r:id="rId10"/>
    <p:sldId id="289" r:id="rId11"/>
    <p:sldId id="259" r:id="rId12"/>
    <p:sldId id="322" r:id="rId13"/>
    <p:sldId id="324" r:id="rId14"/>
    <p:sldId id="327" r:id="rId15"/>
    <p:sldId id="328" r:id="rId16"/>
    <p:sldId id="329" r:id="rId17"/>
    <p:sldId id="330" r:id="rId18"/>
    <p:sldId id="332" r:id="rId19"/>
    <p:sldId id="331" r:id="rId20"/>
    <p:sldId id="333" r:id="rId21"/>
    <p:sldId id="335" r:id="rId22"/>
    <p:sldId id="323" r:id="rId23"/>
    <p:sldId id="318"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5" d="100"/>
          <a:sy n="155" d="100"/>
        </p:scale>
        <p:origin x="2568" y="15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16-11-2022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16-11-2022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2002090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r>
              <a:rPr lang="en-NL" dirty="0"/>
              <a:t>/brain</a:t>
            </a:r>
            <a:r>
              <a:rPr lang="en-GB" dirty="0"/>
              <a:t>?</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What are the implications Extended Mind Theory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Network-Enabled Cognition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cognition?</a:t>
            </a:r>
          </a:p>
          <a:p>
            <a:pPr marL="171450" indent="-171450">
              <a:buFont typeface="Arial" panose="020B0604020202020204" pitchFamily="34" charset="0"/>
              <a:buChar char="•"/>
            </a:pPr>
            <a:r>
              <a:rPr lang="en-GB" dirty="0"/>
              <a:t>What is the difference between the Extended Mind Theory  and the </a:t>
            </a:r>
            <a:r>
              <a:rPr lang="en-NL" dirty="0"/>
              <a:t>network-enabled cognition</a:t>
            </a:r>
            <a:r>
              <a:rPr lang="en-GB" dirty="0"/>
              <a:t>?</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What are the implications </a:t>
            </a:r>
            <a:r>
              <a:rPr lang="en-NL" dirty="0"/>
              <a:t>of </a:t>
            </a:r>
            <a:r>
              <a:rPr lang="en-GB" dirty="0"/>
              <a:t>Network-Enabled Cognition</a:t>
            </a:r>
            <a:r>
              <a:rPr lang="en-NL" dirty="0"/>
              <a:t> </a:t>
            </a:r>
            <a:r>
              <a:rPr lang="en-GB" dirty="0"/>
              <a:t>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00876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a:t>
            </a:r>
            <a:r>
              <a:rPr lang="en-NL" dirty="0"/>
              <a:t>the mind</a:t>
            </a:r>
            <a:r>
              <a:rPr lang="en-GB" dirty="0"/>
              <a:t>?</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a:t>
            </a:r>
            <a:r>
              <a:rPr lang="en-NL" b="0" i="0" dirty="0">
                <a:solidFill>
                  <a:srgbClr val="292929"/>
                </a:solidFill>
                <a:effectLst/>
                <a:latin typeface="charter"/>
              </a:rPr>
              <a:t>Machine or deep </a:t>
            </a:r>
            <a:r>
              <a:rPr lang="en-NL" b="0" i="0" dirty="0" err="1">
                <a:solidFill>
                  <a:srgbClr val="292929"/>
                </a:solidFill>
                <a:effectLst/>
                <a:latin typeface="charter"/>
              </a:rPr>
              <a:t>learining</a:t>
            </a:r>
            <a:r>
              <a:rPr lang="en-NL" b="0" i="0" dirty="0">
                <a:solidFill>
                  <a:srgbClr val="292929"/>
                </a:solidFill>
                <a:effectLst/>
                <a:latin typeface="charter"/>
              </a:rPr>
              <a:t> is</a:t>
            </a:r>
            <a:r>
              <a:rPr lang="en-US" b="0" i="0" dirty="0">
                <a:solidFill>
                  <a:srgbClr val="292929"/>
                </a:solidFill>
                <a:effectLst/>
                <a:latin typeface="charter"/>
              </a:rPr>
              <a:t> a powerful tool for creating personalized and dynamic experiences, and it’s already driving everything from Netflix recommendations to autonomous cars. But as more and more experiences are built with ML, it’s clear that UX</a:t>
            </a:r>
            <a:r>
              <a:rPr lang="en-NL" b="0" i="0" dirty="0">
                <a:solidFill>
                  <a:srgbClr val="292929"/>
                </a:solidFill>
                <a:effectLst/>
                <a:latin typeface="charter"/>
              </a:rPr>
              <a:t> designers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NL" b="1" i="0" dirty="0">
              <a:solidFill>
                <a:srgbClr val="292929"/>
              </a:solidFill>
              <a:effectLst/>
              <a:latin typeface="charter"/>
            </a:endParaRPr>
          </a:p>
          <a:p>
            <a:r>
              <a:rPr lang="en-NL" b="0" i="0" dirty="0">
                <a:solidFill>
                  <a:srgbClr val="292929"/>
                </a:solidFill>
                <a:effectLst/>
                <a:latin typeface="charter"/>
              </a:rPr>
              <a:t>How is HCAI distinct from human-computer interaction?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44981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woensdag 16 november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woensdag 16 november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6.xml"/><Relationship Id="rId1" Type="http://schemas.openxmlformats.org/officeDocument/2006/relationships/video" Target="https://www.youtube.com/embed/DU3IiqUWGcU?feature=oembed"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7.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How do we learn from our perceptions</a:t>
            </a:r>
            <a:r>
              <a:rPr lang="en-NL">
                <a:latin typeface="Open Sans"/>
                <a:ea typeface="Open Sans"/>
                <a:cs typeface="Open Sans"/>
              </a:rPr>
              <a:t>?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Perception</a:t>
            </a:r>
            <a:endParaRPr lang="nl-NL" dirty="0"/>
          </a:p>
        </p:txBody>
      </p:sp>
    </p:spTree>
    <p:extLst>
      <p:ext uri="{BB962C8B-B14F-4D97-AF65-F5344CB8AC3E}">
        <p14:creationId xmlns:p14="http://schemas.microsoft.com/office/powerpoint/2010/main" val="4033926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D341CE-2A47-0687-02BB-01DD86404A69}"/>
              </a:ext>
            </a:extLst>
          </p:cNvPr>
          <p:cNvSpPr>
            <a:spLocks noGrp="1"/>
          </p:cNvSpPr>
          <p:nvPr>
            <p:ph type="sldNum" sz="quarter" idx="12"/>
          </p:nvPr>
        </p:nvSpPr>
        <p:spPr/>
        <p:txBody>
          <a:bodyPr/>
          <a:lstStyle/>
          <a:p>
            <a:fld id="{AA6C878E-6624-8940-965B-E61AF946BCDB}" type="slidenum">
              <a:rPr lang="nl-NL" smtClean="0"/>
              <a:t>10</a:t>
            </a:fld>
            <a:endParaRPr lang="nl-NL"/>
          </a:p>
        </p:txBody>
      </p:sp>
      <p:pic>
        <p:nvPicPr>
          <p:cNvPr id="6" name="Online Media 5" title="Visual Perception – How It Works">
            <a:hlinkClick r:id="" action="ppaction://media"/>
            <a:extLst>
              <a:ext uri="{FF2B5EF4-FFF2-40B4-BE49-F238E27FC236}">
                <a16:creationId xmlns:a16="http://schemas.microsoft.com/office/drawing/2014/main" id="{4EC86000-2270-6DD3-9607-7D2E8A4E8412}"/>
              </a:ext>
            </a:extLst>
          </p:cNvPr>
          <p:cNvPicPr>
            <a:picLocks noGrp="1" noRot="1" noChangeAspect="1"/>
          </p:cNvPicPr>
          <p:nvPr>
            <p:ph sz="quarter" idx="15"/>
            <a:videoFile r:link="rId1"/>
          </p:nvPr>
        </p:nvPicPr>
        <p:blipFill>
          <a:blip r:embed="rId3"/>
          <a:stretch>
            <a:fillRect/>
          </a:stretch>
        </p:blipFill>
        <p:spPr>
          <a:xfrm>
            <a:off x="1913188" y="1237499"/>
            <a:ext cx="8030538" cy="4537659"/>
          </a:xfrm>
          <a:prstGeom prst="rect">
            <a:avLst/>
          </a:prstGeom>
        </p:spPr>
      </p:pic>
      <p:sp>
        <p:nvSpPr>
          <p:cNvPr id="5" name="Title 4">
            <a:extLst>
              <a:ext uri="{FF2B5EF4-FFF2-40B4-BE49-F238E27FC236}">
                <a16:creationId xmlns:a16="http://schemas.microsoft.com/office/drawing/2014/main" id="{97A91E09-E5B8-A1A7-006A-2376F1DB0ED8}"/>
              </a:ext>
            </a:extLst>
          </p:cNvPr>
          <p:cNvSpPr>
            <a:spLocks noGrp="1"/>
          </p:cNvSpPr>
          <p:nvPr>
            <p:ph type="title"/>
          </p:nvPr>
        </p:nvSpPr>
        <p:spPr/>
        <p:txBody>
          <a:bodyPr/>
          <a:lstStyle/>
          <a:p>
            <a:r>
              <a:rPr lang="en-NL" dirty="0"/>
              <a:t>Visual Perception</a:t>
            </a:r>
            <a:endParaRPr lang="en-GB" dirty="0"/>
          </a:p>
        </p:txBody>
      </p:sp>
    </p:spTree>
    <p:extLst>
      <p:ext uri="{BB962C8B-B14F-4D97-AF65-F5344CB8AC3E}">
        <p14:creationId xmlns:p14="http://schemas.microsoft.com/office/powerpoint/2010/main" val="201350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9E4948-FC39-70E3-D8DD-1566E007E00D}"/>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Content Placeholder 2">
            <a:extLst>
              <a:ext uri="{FF2B5EF4-FFF2-40B4-BE49-F238E27FC236}">
                <a16:creationId xmlns:a16="http://schemas.microsoft.com/office/drawing/2014/main" id="{EA3FD52A-8F51-815E-DC2D-A22B6DE26315}"/>
              </a:ext>
            </a:extLst>
          </p:cNvPr>
          <p:cNvSpPr>
            <a:spLocks noGrp="1"/>
          </p:cNvSpPr>
          <p:nvPr>
            <p:ph sz="quarter" idx="15"/>
          </p:nvPr>
        </p:nvSpPr>
        <p:spPr>
          <a:xfrm>
            <a:off x="537882" y="1471381"/>
            <a:ext cx="10549218" cy="4154984"/>
          </a:xfrm>
        </p:spPr>
        <p:txBody>
          <a:bodyPr/>
          <a:lstStyle/>
          <a:p>
            <a:r>
              <a:rPr lang="en-GB" dirty="0"/>
              <a:t>Saccades ~ darting movements of our eyes from one location to another; ca. 3 times/sec.</a:t>
            </a:r>
          </a:p>
          <a:p>
            <a:r>
              <a:rPr lang="en-GB" dirty="0"/>
              <a:t>Followed by short periods of Fixations, moments during which we obtain information about the world (from the fovea)</a:t>
            </a:r>
            <a:endParaRPr lang="en-NL" dirty="0"/>
          </a:p>
          <a:p>
            <a:endParaRPr lang="en-NL" i="1" dirty="0"/>
          </a:p>
          <a:p>
            <a:endParaRPr lang="en-NL" i="1" dirty="0"/>
          </a:p>
          <a:p>
            <a:endParaRPr lang="en-NL" i="1" dirty="0"/>
          </a:p>
          <a:p>
            <a:endParaRPr lang="en-NL" i="1" dirty="0"/>
          </a:p>
          <a:p>
            <a:endParaRPr lang="en-NL" i="1" dirty="0"/>
          </a:p>
          <a:p>
            <a:endParaRPr lang="en-NL" i="1" dirty="0"/>
          </a:p>
          <a:p>
            <a:r>
              <a:rPr lang="en-NL" i="1" dirty="0"/>
              <a:t>Is our camera; Field of View moving?</a:t>
            </a:r>
            <a:endParaRPr lang="en-GB" i="1" dirty="0"/>
          </a:p>
        </p:txBody>
      </p:sp>
      <p:sp>
        <p:nvSpPr>
          <p:cNvPr id="4" name="Title 3">
            <a:extLst>
              <a:ext uri="{FF2B5EF4-FFF2-40B4-BE49-F238E27FC236}">
                <a16:creationId xmlns:a16="http://schemas.microsoft.com/office/drawing/2014/main" id="{D074B19A-8C76-2FF0-3BE4-0FF55A7CEC71}"/>
              </a:ext>
            </a:extLst>
          </p:cNvPr>
          <p:cNvSpPr>
            <a:spLocks noGrp="1"/>
          </p:cNvSpPr>
          <p:nvPr>
            <p:ph type="title"/>
          </p:nvPr>
        </p:nvSpPr>
        <p:spPr/>
        <p:txBody>
          <a:bodyPr/>
          <a:lstStyle/>
          <a:p>
            <a:r>
              <a:rPr lang="en-NL" dirty="0"/>
              <a:t>Eye movements</a:t>
            </a:r>
            <a:endParaRPr lang="en-GB" dirty="0"/>
          </a:p>
        </p:txBody>
      </p:sp>
      <p:pic>
        <p:nvPicPr>
          <p:cNvPr id="5" name="Picture 4" descr="Screen Shot 2017-09-14 at 10.34.58 PM.png">
            <a:extLst>
              <a:ext uri="{FF2B5EF4-FFF2-40B4-BE49-F238E27FC236}">
                <a16:creationId xmlns:a16="http://schemas.microsoft.com/office/drawing/2014/main" id="{9F77AFEB-EC2A-5E70-2520-ED3B93738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493" y="3079701"/>
            <a:ext cx="5765797" cy="2737884"/>
          </a:xfrm>
          <a:prstGeom prst="rect">
            <a:avLst/>
          </a:prstGeom>
        </p:spPr>
      </p:pic>
    </p:spTree>
    <p:extLst>
      <p:ext uri="{BB962C8B-B14F-4D97-AF65-F5344CB8AC3E}">
        <p14:creationId xmlns:p14="http://schemas.microsoft.com/office/powerpoint/2010/main" val="2291688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C84CE3-11F4-E3BE-3504-5C3A872C4321}"/>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B81C5480-8E3C-6E91-3C8B-252ED06222E8}"/>
              </a:ext>
            </a:extLst>
          </p:cNvPr>
          <p:cNvSpPr>
            <a:spLocks noGrp="1"/>
          </p:cNvSpPr>
          <p:nvPr>
            <p:ph sz="quarter" idx="15"/>
          </p:nvPr>
        </p:nvSpPr>
        <p:spPr/>
        <p:txBody>
          <a:bodyPr/>
          <a:lstStyle/>
          <a:p>
            <a:r>
              <a:rPr lang="en-US" dirty="0"/>
              <a:t>Visual input is disjointed and discontinuous yet we experience no sensation of </a:t>
            </a:r>
            <a:r>
              <a:rPr lang="en-US" u="sng" dirty="0"/>
              <a:t>movement</a:t>
            </a:r>
            <a:r>
              <a:rPr lang="en-US" dirty="0"/>
              <a:t> or </a:t>
            </a:r>
            <a:r>
              <a:rPr lang="en-US" u="sng" dirty="0"/>
              <a:t>displacement</a:t>
            </a:r>
            <a:r>
              <a:rPr lang="en-US" dirty="0"/>
              <a:t> (“shifting retinal images interleaved with smears of motion”, Higgins &amp; Rayner, 2014)</a:t>
            </a:r>
          </a:p>
          <a:p>
            <a:r>
              <a:rPr lang="en-NL" dirty="0"/>
              <a:t>This is called </a:t>
            </a:r>
            <a:r>
              <a:rPr lang="en-US" dirty="0"/>
              <a:t>‘saccadic suppression’ (masking)</a:t>
            </a:r>
            <a:endParaRPr lang="en-NL" dirty="0"/>
          </a:p>
          <a:p>
            <a:endParaRPr lang="en-NL" sz="2000" i="1" dirty="0"/>
          </a:p>
          <a:p>
            <a:endParaRPr lang="en-NL" sz="2000" i="1" dirty="0"/>
          </a:p>
          <a:p>
            <a:endParaRPr lang="en-NL" sz="2000" i="1" dirty="0"/>
          </a:p>
          <a:p>
            <a:endParaRPr lang="en-NL" sz="2000" i="1" dirty="0"/>
          </a:p>
          <a:p>
            <a:endParaRPr lang="en-NL" sz="2000" i="1" dirty="0"/>
          </a:p>
          <a:p>
            <a:endParaRPr lang="en-NL" sz="2000" i="1" dirty="0"/>
          </a:p>
          <a:p>
            <a:endParaRPr lang="en-NL" sz="2000" i="1" dirty="0"/>
          </a:p>
          <a:p>
            <a:r>
              <a:rPr lang="en-NL" sz="2000" i="1" dirty="0"/>
              <a:t>What are the implications for our computer vision algorithm? </a:t>
            </a:r>
            <a:endParaRPr lang="en-US" i="1" dirty="0"/>
          </a:p>
          <a:p>
            <a:endParaRPr lang="en-GB" dirty="0"/>
          </a:p>
        </p:txBody>
      </p:sp>
      <p:sp>
        <p:nvSpPr>
          <p:cNvPr id="4" name="Title 3">
            <a:extLst>
              <a:ext uri="{FF2B5EF4-FFF2-40B4-BE49-F238E27FC236}">
                <a16:creationId xmlns:a16="http://schemas.microsoft.com/office/drawing/2014/main" id="{D14E3425-5456-59A8-CF72-0617AA05F493}"/>
              </a:ext>
            </a:extLst>
          </p:cNvPr>
          <p:cNvSpPr>
            <a:spLocks noGrp="1"/>
          </p:cNvSpPr>
          <p:nvPr>
            <p:ph type="title"/>
          </p:nvPr>
        </p:nvSpPr>
        <p:spPr/>
        <p:txBody>
          <a:bodyPr/>
          <a:lstStyle/>
          <a:p>
            <a:r>
              <a:rPr lang="en-US" dirty="0"/>
              <a:t>Phenomenal stability</a:t>
            </a:r>
            <a:endParaRPr lang="en-GB" dirty="0"/>
          </a:p>
        </p:txBody>
      </p:sp>
      <p:pic>
        <p:nvPicPr>
          <p:cNvPr id="5" name="Picture 4">
            <a:extLst>
              <a:ext uri="{FF2B5EF4-FFF2-40B4-BE49-F238E27FC236}">
                <a16:creationId xmlns:a16="http://schemas.microsoft.com/office/drawing/2014/main" id="{1F6168C1-65DC-0700-FC8A-9D493C110EF3}"/>
              </a:ext>
            </a:extLst>
          </p:cNvPr>
          <p:cNvPicPr>
            <a:picLocks noChangeAspect="1"/>
          </p:cNvPicPr>
          <p:nvPr/>
        </p:nvPicPr>
        <p:blipFill>
          <a:blip r:embed="rId2"/>
          <a:stretch>
            <a:fillRect/>
          </a:stretch>
        </p:blipFill>
        <p:spPr>
          <a:xfrm>
            <a:off x="7206915" y="2718455"/>
            <a:ext cx="3663617" cy="2491798"/>
          </a:xfrm>
          <a:prstGeom prst="rect">
            <a:avLst/>
          </a:prstGeom>
        </p:spPr>
      </p:pic>
    </p:spTree>
    <p:extLst>
      <p:ext uri="{BB962C8B-B14F-4D97-AF65-F5344CB8AC3E}">
        <p14:creationId xmlns:p14="http://schemas.microsoft.com/office/powerpoint/2010/main" val="3470152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ED040-A62D-AFBA-8584-D1A477CE15CB}"/>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Content Placeholder 2">
            <a:extLst>
              <a:ext uri="{FF2B5EF4-FFF2-40B4-BE49-F238E27FC236}">
                <a16:creationId xmlns:a16="http://schemas.microsoft.com/office/drawing/2014/main" id="{F8766737-5457-6415-44A3-D88288825AD0}"/>
              </a:ext>
            </a:extLst>
          </p:cNvPr>
          <p:cNvSpPr>
            <a:spLocks noGrp="1"/>
          </p:cNvSpPr>
          <p:nvPr>
            <p:ph sz="quarter" idx="15"/>
          </p:nvPr>
        </p:nvSpPr>
        <p:spPr/>
        <p:txBody>
          <a:bodyPr/>
          <a:lstStyle/>
          <a:p>
            <a:r>
              <a:rPr lang="en-NL" b="1" dirty="0"/>
              <a:t>Space Constancy: </a:t>
            </a:r>
            <a:r>
              <a:rPr lang="en-NL" dirty="0" err="1"/>
              <a:t>th</a:t>
            </a:r>
            <a:r>
              <a:rPr lang="en-GB" dirty="0"/>
              <a:t>e world remains fixed even as the eyes scan across it.</a:t>
            </a:r>
            <a:endParaRPr lang="en-NL" dirty="0"/>
          </a:p>
          <a:p>
            <a:pPr lvl="1"/>
            <a:r>
              <a:rPr lang="en-GB" dirty="0"/>
              <a:t>Objects appear at different retinal locations after eye movements but not perceived as displaced</a:t>
            </a:r>
            <a:endParaRPr lang="en-NL" dirty="0"/>
          </a:p>
          <a:p>
            <a:r>
              <a:rPr lang="en-NL" b="1" dirty="0"/>
              <a:t>Size Constancy:</a:t>
            </a:r>
            <a:r>
              <a:rPr lang="en-NL" dirty="0"/>
              <a:t> </a:t>
            </a:r>
            <a:r>
              <a:rPr lang="en-GB" dirty="0"/>
              <a:t> the tendency to perceive the veridical size of a familiar object despite differences in their distance (and consequent differences in the size of the pattern projected on the retina of the eye)</a:t>
            </a:r>
            <a:endParaRPr lang="en-NL" dirty="0"/>
          </a:p>
          <a:p>
            <a:endParaRPr lang="en-GB" dirty="0"/>
          </a:p>
        </p:txBody>
      </p:sp>
      <p:sp>
        <p:nvSpPr>
          <p:cNvPr id="4" name="Title 3">
            <a:extLst>
              <a:ext uri="{FF2B5EF4-FFF2-40B4-BE49-F238E27FC236}">
                <a16:creationId xmlns:a16="http://schemas.microsoft.com/office/drawing/2014/main" id="{8B5DE087-71BD-1B1A-8D86-2BA6F8CA1B45}"/>
              </a:ext>
            </a:extLst>
          </p:cNvPr>
          <p:cNvSpPr>
            <a:spLocks noGrp="1"/>
          </p:cNvSpPr>
          <p:nvPr>
            <p:ph type="title"/>
          </p:nvPr>
        </p:nvSpPr>
        <p:spPr/>
        <p:txBody>
          <a:bodyPr/>
          <a:lstStyle/>
          <a:p>
            <a:r>
              <a:rPr lang="en-NL" dirty="0"/>
              <a:t>Perceptual constancy: Vision</a:t>
            </a:r>
            <a:endParaRPr lang="en-GB" dirty="0"/>
          </a:p>
        </p:txBody>
      </p:sp>
      <p:pic>
        <p:nvPicPr>
          <p:cNvPr id="1028" name="Picture 4" descr="Perceptual Constancy in Psychology: Definition &amp; Examples">
            <a:extLst>
              <a:ext uri="{FF2B5EF4-FFF2-40B4-BE49-F238E27FC236}">
                <a16:creationId xmlns:a16="http://schemas.microsoft.com/office/drawing/2014/main" id="{562160B2-BA27-8809-24BC-17F48D738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655" y="3429000"/>
            <a:ext cx="5206466" cy="27336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utational Perception Perceptual Constancy 1">
            <a:extLst>
              <a:ext uri="{FF2B5EF4-FFF2-40B4-BE49-F238E27FC236}">
                <a16:creationId xmlns:a16="http://schemas.microsoft.com/office/drawing/2014/main" id="{35A85637-C5D1-846E-175B-425B2D5D8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192" y="3824518"/>
            <a:ext cx="3578555" cy="1911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87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B21AA5-0670-DE7C-EB57-7B3C44D168E7}"/>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35501A2E-7F10-F87D-DC26-728960851C6E}"/>
              </a:ext>
            </a:extLst>
          </p:cNvPr>
          <p:cNvSpPr>
            <a:spLocks noGrp="1"/>
          </p:cNvSpPr>
          <p:nvPr>
            <p:ph sz="quarter" idx="15"/>
          </p:nvPr>
        </p:nvSpPr>
        <p:spPr/>
        <p:txBody>
          <a:bodyPr/>
          <a:lstStyle/>
          <a:p>
            <a:r>
              <a:rPr lang="en-GB" dirty="0"/>
              <a:t>The visual system’s ability to detect and extract information from groups of similar objects (faces, trees, cars,…) that is statistically representative of the whole group, such as motion, orientation, brightness, hue and spatial position</a:t>
            </a:r>
          </a:p>
          <a:p>
            <a:pPr lvl="1"/>
            <a:r>
              <a:rPr lang="en-GB" sz="1800" dirty="0"/>
              <a:t>Examples: average hue of tree leaves, average facial expression, average speed of moving cars on the street</a:t>
            </a:r>
          </a:p>
          <a:p>
            <a:pPr lvl="1"/>
            <a:r>
              <a:rPr lang="en-GB" sz="1800" dirty="0"/>
              <a:t>Based on ‘holistic’ representations</a:t>
            </a:r>
          </a:p>
          <a:p>
            <a:r>
              <a:rPr lang="en-GB" dirty="0"/>
              <a:t>Brief glances (100 </a:t>
            </a:r>
            <a:r>
              <a:rPr lang="en-GB" dirty="0" err="1"/>
              <a:t>ms</a:t>
            </a:r>
            <a:r>
              <a:rPr lang="en-GB" dirty="0"/>
              <a:t> or less)</a:t>
            </a:r>
          </a:p>
          <a:p>
            <a:r>
              <a:rPr lang="en-GB" dirty="0"/>
              <a:t>View-point invariant, dynamic</a:t>
            </a:r>
          </a:p>
          <a:p>
            <a:r>
              <a:rPr lang="en-GB" dirty="0"/>
              <a:t>Requires integration of multiple items</a:t>
            </a:r>
          </a:p>
          <a:p>
            <a:r>
              <a:rPr lang="en-GB" dirty="0"/>
              <a:t>Likely operates in other modalities as well</a:t>
            </a:r>
          </a:p>
        </p:txBody>
      </p:sp>
      <p:sp>
        <p:nvSpPr>
          <p:cNvPr id="4" name="Title 3">
            <a:extLst>
              <a:ext uri="{FF2B5EF4-FFF2-40B4-BE49-F238E27FC236}">
                <a16:creationId xmlns:a16="http://schemas.microsoft.com/office/drawing/2014/main" id="{A946D1A2-5F7B-6B08-CDDB-37455C412CA5}"/>
              </a:ext>
            </a:extLst>
          </p:cNvPr>
          <p:cNvSpPr>
            <a:spLocks noGrp="1"/>
          </p:cNvSpPr>
          <p:nvPr>
            <p:ph type="title"/>
          </p:nvPr>
        </p:nvSpPr>
        <p:spPr/>
        <p:txBody>
          <a:bodyPr/>
          <a:lstStyle/>
          <a:p>
            <a:r>
              <a:rPr lang="en-NL" dirty="0"/>
              <a:t>Ensemble perception </a:t>
            </a:r>
            <a:r>
              <a:rPr lang="en-NL" sz="2000" dirty="0"/>
              <a:t>(Whitney &amp; </a:t>
            </a:r>
            <a:r>
              <a:rPr lang="en-NL" sz="2000" dirty="0" err="1"/>
              <a:t>Leib</a:t>
            </a:r>
            <a:r>
              <a:rPr lang="en-NL" sz="2000" dirty="0"/>
              <a:t>)</a:t>
            </a:r>
            <a:endParaRPr lang="en-GB" dirty="0"/>
          </a:p>
        </p:txBody>
      </p:sp>
      <p:pic>
        <p:nvPicPr>
          <p:cNvPr id="5" name="Picture 4">
            <a:extLst>
              <a:ext uri="{FF2B5EF4-FFF2-40B4-BE49-F238E27FC236}">
                <a16:creationId xmlns:a16="http://schemas.microsoft.com/office/drawing/2014/main" id="{55CE01C3-4617-D05D-8E27-9C690B2F8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3677" y="2802668"/>
            <a:ext cx="4198225" cy="3014917"/>
          </a:xfrm>
          <a:prstGeom prst="rect">
            <a:avLst/>
          </a:prstGeom>
        </p:spPr>
      </p:pic>
    </p:spTree>
    <p:extLst>
      <p:ext uri="{BB962C8B-B14F-4D97-AF65-F5344CB8AC3E}">
        <p14:creationId xmlns:p14="http://schemas.microsoft.com/office/powerpoint/2010/main" val="764348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3F4AFA-922F-2D52-9506-44E4AD87B5E6}"/>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Content Placeholder 2">
            <a:extLst>
              <a:ext uri="{FF2B5EF4-FFF2-40B4-BE49-F238E27FC236}">
                <a16:creationId xmlns:a16="http://schemas.microsoft.com/office/drawing/2014/main" id="{9782AC15-C872-E454-5EB1-1D949AAF9B57}"/>
              </a:ext>
            </a:extLst>
          </p:cNvPr>
          <p:cNvSpPr>
            <a:spLocks noGrp="1"/>
          </p:cNvSpPr>
          <p:nvPr>
            <p:ph sz="quarter" idx="15"/>
          </p:nvPr>
        </p:nvSpPr>
        <p:spPr>
          <a:xfrm>
            <a:off x="646166" y="1503173"/>
            <a:ext cx="3685202" cy="4154984"/>
          </a:xfrm>
        </p:spPr>
        <p:txBody>
          <a:bodyPr/>
          <a:lstStyle/>
          <a:p>
            <a:r>
              <a:rPr lang="en-NL" dirty="0"/>
              <a:t>Visual perception is created by layered processing of sensory stimuli</a:t>
            </a:r>
          </a:p>
          <a:p>
            <a:r>
              <a:rPr lang="en-NL" dirty="0"/>
              <a:t>Processing clustered in brain area using short-distance neural hubs</a:t>
            </a:r>
          </a:p>
          <a:p>
            <a:r>
              <a:rPr lang="en-NL" dirty="0"/>
              <a:t>And communicated (relays) across the brain using long-distance single connection neurons</a:t>
            </a:r>
            <a:endParaRPr lang="en-GB" dirty="0"/>
          </a:p>
        </p:txBody>
      </p:sp>
      <p:sp>
        <p:nvSpPr>
          <p:cNvPr id="4" name="Title 3">
            <a:extLst>
              <a:ext uri="{FF2B5EF4-FFF2-40B4-BE49-F238E27FC236}">
                <a16:creationId xmlns:a16="http://schemas.microsoft.com/office/drawing/2014/main" id="{272301FB-7DEA-1CC5-D351-C31402E08879}"/>
              </a:ext>
            </a:extLst>
          </p:cNvPr>
          <p:cNvSpPr>
            <a:spLocks noGrp="1"/>
          </p:cNvSpPr>
          <p:nvPr>
            <p:ph type="title"/>
          </p:nvPr>
        </p:nvSpPr>
        <p:spPr/>
        <p:txBody>
          <a:bodyPr/>
          <a:lstStyle/>
          <a:p>
            <a:r>
              <a:rPr lang="en-NL" dirty="0"/>
              <a:t>Visual Cortices</a:t>
            </a:r>
            <a:endParaRPr lang="en-GB" dirty="0"/>
          </a:p>
        </p:txBody>
      </p:sp>
      <p:pic>
        <p:nvPicPr>
          <p:cNvPr id="5" name="Picture 2" descr="Gerelateerde afbeelding">
            <a:extLst>
              <a:ext uri="{FF2B5EF4-FFF2-40B4-BE49-F238E27FC236}">
                <a16:creationId xmlns:a16="http://schemas.microsoft.com/office/drawing/2014/main" id="{DD1CC069-4396-B5B3-3D3D-B9DCDE657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6741" y="541421"/>
            <a:ext cx="6545497" cy="53397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ingle-neuron 'hub' orchestrates activity of an entire brain circuit">
            <a:extLst>
              <a:ext uri="{FF2B5EF4-FFF2-40B4-BE49-F238E27FC236}">
                <a16:creationId xmlns:a16="http://schemas.microsoft.com/office/drawing/2014/main" id="{A203A54C-219F-EED6-F805-B311EB133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5803" y="3103306"/>
            <a:ext cx="1145507" cy="5482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y are Neuron Axons Long and Spindly?">
            <a:extLst>
              <a:ext uri="{FF2B5EF4-FFF2-40B4-BE49-F238E27FC236}">
                <a16:creationId xmlns:a16="http://schemas.microsoft.com/office/drawing/2014/main" id="{DE37D221-BFA5-90A8-CD9E-60671B614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660" y="5145849"/>
            <a:ext cx="2363439" cy="157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7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9F0808-7701-1C47-59B4-325AE31A3C05}"/>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4" name="Content Placeholder 3">
            <a:extLst>
              <a:ext uri="{FF2B5EF4-FFF2-40B4-BE49-F238E27FC236}">
                <a16:creationId xmlns:a16="http://schemas.microsoft.com/office/drawing/2014/main" id="{6BBA6D69-3290-903A-FA06-C8C0D9B9F2C3}"/>
              </a:ext>
            </a:extLst>
          </p:cNvPr>
          <p:cNvSpPr>
            <a:spLocks noGrp="1"/>
          </p:cNvSpPr>
          <p:nvPr>
            <p:ph sz="quarter" idx="15"/>
          </p:nvPr>
        </p:nvSpPr>
        <p:spPr>
          <a:xfrm>
            <a:off x="537882" y="1881858"/>
            <a:ext cx="6470513" cy="3735895"/>
          </a:xfrm>
        </p:spPr>
        <p:txBody>
          <a:bodyPr/>
          <a:lstStyle/>
          <a:p>
            <a:r>
              <a:rPr lang="en-US" dirty="0"/>
              <a:t>Neural correlates of top-down attention</a:t>
            </a:r>
          </a:p>
          <a:p>
            <a:pPr lvl="1"/>
            <a:r>
              <a:rPr lang="en-US" sz="2000" dirty="0"/>
              <a:t>Increased firing rates of neurons encoding the attending stimulus (modulation)</a:t>
            </a:r>
            <a:endParaRPr lang="en-NL" sz="2000" dirty="0"/>
          </a:p>
          <a:p>
            <a:pPr lvl="1"/>
            <a:r>
              <a:rPr lang="en-US" sz="1800" dirty="0"/>
              <a:t>Reduced variability of responses to repeated stimuli -&gt; less noise in the signal</a:t>
            </a:r>
          </a:p>
          <a:p>
            <a:pPr lvl="1"/>
            <a:r>
              <a:rPr lang="en-US" sz="1800" dirty="0"/>
              <a:t>Reduced </a:t>
            </a:r>
            <a:r>
              <a:rPr lang="en-US" sz="1800" dirty="0" err="1"/>
              <a:t>covariability</a:t>
            </a:r>
            <a:r>
              <a:rPr lang="en-US" sz="1800" dirty="0"/>
              <a:t> of neuronal responses to repeated stimuli in simultaneously recorded neurons -&gt; reduced redundancy in the signal</a:t>
            </a:r>
          </a:p>
          <a:p>
            <a:pPr lvl="1"/>
            <a:r>
              <a:rPr lang="en-NL" sz="2000" dirty="0"/>
              <a:t>In other words: if I focus more on what I see I perceive it better</a:t>
            </a:r>
          </a:p>
          <a:p>
            <a:pPr lvl="2"/>
            <a:r>
              <a:rPr lang="en-US" dirty="0"/>
              <a:t>E</a:t>
            </a:r>
            <a:r>
              <a:rPr lang="en-NL" dirty="0"/>
              <a:t>.g. </a:t>
            </a:r>
            <a:r>
              <a:rPr lang="en-US" dirty="0"/>
              <a:t>B</a:t>
            </a:r>
            <a:r>
              <a:rPr lang="en-NL" dirty="0" err="1"/>
              <a:t>inocular</a:t>
            </a:r>
            <a:r>
              <a:rPr lang="en-NL" dirty="0"/>
              <a:t>, scanning behaviour</a:t>
            </a:r>
          </a:p>
        </p:txBody>
      </p:sp>
      <p:sp>
        <p:nvSpPr>
          <p:cNvPr id="5" name="Title 4">
            <a:extLst>
              <a:ext uri="{FF2B5EF4-FFF2-40B4-BE49-F238E27FC236}">
                <a16:creationId xmlns:a16="http://schemas.microsoft.com/office/drawing/2014/main" id="{0365FD51-FEDE-CD26-1E33-A53AAE88D298}"/>
              </a:ext>
            </a:extLst>
          </p:cNvPr>
          <p:cNvSpPr>
            <a:spLocks noGrp="1"/>
          </p:cNvSpPr>
          <p:nvPr>
            <p:ph type="title"/>
          </p:nvPr>
        </p:nvSpPr>
        <p:spPr/>
        <p:txBody>
          <a:bodyPr/>
          <a:lstStyle/>
          <a:p>
            <a:r>
              <a:rPr lang="en-GB" dirty="0"/>
              <a:t>Neural mechanisms of selective visual attention</a:t>
            </a:r>
          </a:p>
        </p:txBody>
      </p:sp>
      <p:pic>
        <p:nvPicPr>
          <p:cNvPr id="6" name="Picture 2" descr="1-s2.0-S0301008215300757-gr1_lrg.jpg (1500Ã1628)">
            <a:extLst>
              <a:ext uri="{FF2B5EF4-FFF2-40B4-BE49-F238E27FC236}">
                <a16:creationId xmlns:a16="http://schemas.microsoft.com/office/drawing/2014/main" id="{AAA427FB-63EC-D658-37C4-66FE16EAB5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4203" y="1395662"/>
            <a:ext cx="4053253" cy="439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187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9F0808-7701-1C47-59B4-325AE31A3C05}"/>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4" name="Content Placeholder 3">
            <a:extLst>
              <a:ext uri="{FF2B5EF4-FFF2-40B4-BE49-F238E27FC236}">
                <a16:creationId xmlns:a16="http://schemas.microsoft.com/office/drawing/2014/main" id="{6BBA6D69-3290-903A-FA06-C8C0D9B9F2C3}"/>
              </a:ext>
            </a:extLst>
          </p:cNvPr>
          <p:cNvSpPr>
            <a:spLocks noGrp="1"/>
          </p:cNvSpPr>
          <p:nvPr>
            <p:ph sz="quarter" idx="15"/>
          </p:nvPr>
        </p:nvSpPr>
        <p:spPr>
          <a:xfrm>
            <a:off x="537882" y="1881858"/>
            <a:ext cx="6470513" cy="3735895"/>
          </a:xfrm>
        </p:spPr>
        <p:txBody>
          <a:bodyPr/>
          <a:lstStyle/>
          <a:p>
            <a:r>
              <a:rPr lang="en-US" dirty="0"/>
              <a:t>Neural correlates of </a:t>
            </a:r>
            <a:r>
              <a:rPr lang="en-NL" dirty="0"/>
              <a:t>bottom-up</a:t>
            </a:r>
            <a:r>
              <a:rPr lang="en-US" dirty="0"/>
              <a:t> attention</a:t>
            </a:r>
            <a:endParaRPr lang="en-NL" dirty="0"/>
          </a:p>
          <a:p>
            <a:pPr lvl="1"/>
            <a:r>
              <a:rPr lang="en-US" sz="1800" dirty="0"/>
              <a:t>Pop-out stimuli draw attention automatically</a:t>
            </a:r>
          </a:p>
          <a:p>
            <a:pPr lvl="1"/>
            <a:r>
              <a:rPr lang="en-NL" sz="2000" dirty="0"/>
              <a:t>Increased firing rates of neurons generating attentional salience to unattended stimulus </a:t>
            </a:r>
          </a:p>
          <a:p>
            <a:pPr lvl="1"/>
            <a:r>
              <a:rPr lang="en-NL" sz="2000" dirty="0"/>
              <a:t>In other words: if something is very stimulating my attention is drawn to it</a:t>
            </a:r>
          </a:p>
          <a:p>
            <a:pPr lvl="2"/>
            <a:r>
              <a:rPr lang="en-US" sz="1800" dirty="0"/>
              <a:t>E</a:t>
            </a:r>
            <a:r>
              <a:rPr lang="en-NL" sz="1800" dirty="0"/>
              <a:t>.g. </a:t>
            </a:r>
            <a:r>
              <a:rPr lang="en-US" sz="1800" dirty="0"/>
              <a:t>L</a:t>
            </a:r>
            <a:r>
              <a:rPr lang="en-NL" sz="1800" dirty="0" err="1"/>
              <a:t>ight</a:t>
            </a:r>
            <a:r>
              <a:rPr lang="en-NL" sz="1800" dirty="0"/>
              <a:t>, fast moving object, reproductive organs</a:t>
            </a:r>
            <a:endParaRPr lang="en-US" sz="1800" dirty="0"/>
          </a:p>
          <a:p>
            <a:endParaRPr lang="en-GB" dirty="0"/>
          </a:p>
        </p:txBody>
      </p:sp>
      <p:sp>
        <p:nvSpPr>
          <p:cNvPr id="5" name="Title 4">
            <a:extLst>
              <a:ext uri="{FF2B5EF4-FFF2-40B4-BE49-F238E27FC236}">
                <a16:creationId xmlns:a16="http://schemas.microsoft.com/office/drawing/2014/main" id="{0365FD51-FEDE-CD26-1E33-A53AAE88D298}"/>
              </a:ext>
            </a:extLst>
          </p:cNvPr>
          <p:cNvSpPr>
            <a:spLocks noGrp="1"/>
          </p:cNvSpPr>
          <p:nvPr>
            <p:ph type="title"/>
          </p:nvPr>
        </p:nvSpPr>
        <p:spPr/>
        <p:txBody>
          <a:bodyPr/>
          <a:lstStyle/>
          <a:p>
            <a:r>
              <a:rPr lang="en-GB" dirty="0"/>
              <a:t>Neural mechanisms of selective visual attention</a:t>
            </a:r>
          </a:p>
        </p:txBody>
      </p:sp>
      <p:pic>
        <p:nvPicPr>
          <p:cNvPr id="6" name="Picture 2" descr="1-s2.0-S0301008215300757-gr1_lrg.jpg (1500Ã1628)">
            <a:extLst>
              <a:ext uri="{FF2B5EF4-FFF2-40B4-BE49-F238E27FC236}">
                <a16:creationId xmlns:a16="http://schemas.microsoft.com/office/drawing/2014/main" id="{AAA427FB-63EC-D658-37C4-66FE16EAB5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4203" y="1395662"/>
            <a:ext cx="4053253" cy="439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547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1B4E5-DFCB-8D38-049F-DB1810C2D063}"/>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ext Placeholder 2">
            <a:extLst>
              <a:ext uri="{FF2B5EF4-FFF2-40B4-BE49-F238E27FC236}">
                <a16:creationId xmlns:a16="http://schemas.microsoft.com/office/drawing/2014/main" id="{8838F4F2-72CC-880F-B019-9B8D64AD89E8}"/>
              </a:ext>
            </a:extLst>
          </p:cNvPr>
          <p:cNvSpPr>
            <a:spLocks noGrp="1"/>
          </p:cNvSpPr>
          <p:nvPr>
            <p:ph type="body" sz="quarter" idx="16"/>
          </p:nvPr>
        </p:nvSpPr>
        <p:spPr/>
        <p:txBody>
          <a:bodyPr/>
          <a:lstStyle/>
          <a:p>
            <a:r>
              <a:rPr lang="en-NL" dirty="0"/>
              <a:t>Sampling &amp; Prioritizing what we perceive</a:t>
            </a:r>
            <a:endParaRPr lang="en-GB" dirty="0"/>
          </a:p>
        </p:txBody>
      </p:sp>
      <p:sp>
        <p:nvSpPr>
          <p:cNvPr id="4" name="Content Placeholder 3">
            <a:extLst>
              <a:ext uri="{FF2B5EF4-FFF2-40B4-BE49-F238E27FC236}">
                <a16:creationId xmlns:a16="http://schemas.microsoft.com/office/drawing/2014/main" id="{9DEC1EF3-E0B5-EB20-AF72-7BAC82B37556}"/>
              </a:ext>
            </a:extLst>
          </p:cNvPr>
          <p:cNvSpPr>
            <a:spLocks noGrp="1"/>
          </p:cNvSpPr>
          <p:nvPr>
            <p:ph sz="quarter" idx="15"/>
          </p:nvPr>
        </p:nvSpPr>
        <p:spPr/>
        <p:txBody>
          <a:bodyPr/>
          <a:lstStyle/>
          <a:p>
            <a:r>
              <a:rPr lang="en-US" sz="2000" dirty="0"/>
              <a:t>Cannot take in all visual information at once.</a:t>
            </a:r>
            <a:endParaRPr lang="en-NL" sz="2000" dirty="0"/>
          </a:p>
          <a:p>
            <a:pPr lvl="1"/>
            <a:r>
              <a:rPr lang="en-US" sz="2000" dirty="0"/>
              <a:t>Therefore, shift attention around environment to focus on important sources of information.</a:t>
            </a:r>
          </a:p>
          <a:p>
            <a:r>
              <a:rPr lang="en-US" sz="2000" dirty="0"/>
              <a:t>‘Spotlight’ metaphor</a:t>
            </a:r>
            <a:endParaRPr lang="en-NL" sz="2000" dirty="0"/>
          </a:p>
          <a:p>
            <a:pPr lvl="1"/>
            <a:r>
              <a:rPr lang="en-US" sz="2000" dirty="0"/>
              <a:t>Attention is like a spotlight which moves about and allows us to selectively attend to parts of the visual world.</a:t>
            </a:r>
          </a:p>
          <a:p>
            <a:pPr lvl="1"/>
            <a:r>
              <a:rPr lang="en-US" sz="2000" dirty="0"/>
              <a:t>Michael Posner (1980) suggested that enhanced processing/detection occurs within this ‘spotlight’.</a:t>
            </a:r>
          </a:p>
          <a:p>
            <a:r>
              <a:rPr lang="en-US" sz="2000" dirty="0"/>
              <a:t>So attention is directed towards ‘space’ according to the spotlight model. It is a space-based model of attention.</a:t>
            </a:r>
            <a:endParaRPr lang="en-NL" sz="2000" dirty="0"/>
          </a:p>
          <a:p>
            <a:endParaRPr lang="en-NL" sz="2000" dirty="0"/>
          </a:p>
          <a:p>
            <a:r>
              <a:rPr lang="en-NL" sz="2000" dirty="0"/>
              <a:t>How do computers differ? </a:t>
            </a:r>
          </a:p>
          <a:p>
            <a:r>
              <a:rPr lang="en-NL" sz="2000" dirty="0"/>
              <a:t>How do we decide what are appropriate perceptual features for object detection?</a:t>
            </a:r>
            <a:endParaRPr lang="en-US" sz="2000" dirty="0"/>
          </a:p>
          <a:p>
            <a:endParaRPr lang="en-GB" sz="2000" dirty="0"/>
          </a:p>
        </p:txBody>
      </p:sp>
      <p:sp>
        <p:nvSpPr>
          <p:cNvPr id="5" name="Title 4">
            <a:extLst>
              <a:ext uri="{FF2B5EF4-FFF2-40B4-BE49-F238E27FC236}">
                <a16:creationId xmlns:a16="http://schemas.microsoft.com/office/drawing/2014/main" id="{EAFADF03-E5A9-6799-DBD0-12599EF36B19}"/>
              </a:ext>
            </a:extLst>
          </p:cNvPr>
          <p:cNvSpPr>
            <a:spLocks noGrp="1"/>
          </p:cNvSpPr>
          <p:nvPr>
            <p:ph type="title"/>
          </p:nvPr>
        </p:nvSpPr>
        <p:spPr/>
        <p:txBody>
          <a:bodyPr/>
          <a:lstStyle/>
          <a:p>
            <a:r>
              <a:rPr lang="en-GB" dirty="0"/>
              <a:t>Visual Attention</a:t>
            </a:r>
          </a:p>
        </p:txBody>
      </p:sp>
    </p:spTree>
    <p:extLst>
      <p:ext uri="{BB962C8B-B14F-4D97-AF65-F5344CB8AC3E}">
        <p14:creationId xmlns:p14="http://schemas.microsoft.com/office/powerpoint/2010/main" val="45815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tutorial!</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19</a:t>
            </a:fld>
            <a:endParaRPr lang="nl-NL"/>
          </a:p>
        </p:txBody>
      </p:sp>
    </p:spTree>
    <p:extLst>
      <p:ext uri="{BB962C8B-B14F-4D97-AF65-F5344CB8AC3E}">
        <p14:creationId xmlns:p14="http://schemas.microsoft.com/office/powerpoint/2010/main" val="1542563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C91881-BE4D-7230-8B39-9A60B7F80A86}"/>
              </a:ext>
            </a:extLst>
          </p:cNvPr>
          <p:cNvSpPr>
            <a:spLocks noGrp="1"/>
          </p:cNvSpPr>
          <p:nvPr>
            <p:ph type="body" sz="quarter" idx="14"/>
          </p:nvPr>
        </p:nvSpPr>
        <p:spPr/>
        <p:txBody>
          <a:bodyPr/>
          <a:lstStyle/>
          <a:p>
            <a:r>
              <a:rPr lang="en-NL" dirty="0"/>
              <a:t>What we already learned...</a:t>
            </a:r>
            <a:endParaRPr lang="en-GB" dirty="0"/>
          </a:p>
        </p:txBody>
      </p:sp>
      <p:sp>
        <p:nvSpPr>
          <p:cNvPr id="3" name="Title 2">
            <a:extLst>
              <a:ext uri="{FF2B5EF4-FFF2-40B4-BE49-F238E27FC236}">
                <a16:creationId xmlns:a16="http://schemas.microsoft.com/office/drawing/2014/main" id="{BAECF0AA-CA25-0CA3-A705-FAA7FBC451CB}"/>
              </a:ext>
            </a:extLst>
          </p:cNvPr>
          <p:cNvSpPr>
            <a:spLocks noGrp="1"/>
          </p:cNvSpPr>
          <p:nvPr>
            <p:ph type="title"/>
          </p:nvPr>
        </p:nvSpPr>
        <p:spPr/>
        <p:txBody>
          <a:bodyPr/>
          <a:lstStyle/>
          <a:p>
            <a:r>
              <a:rPr lang="en-NL" dirty="0"/>
              <a:t>HCAI Recap</a:t>
            </a:r>
            <a:endParaRPr lang="en-GB" dirty="0"/>
          </a:p>
        </p:txBody>
      </p:sp>
      <p:sp>
        <p:nvSpPr>
          <p:cNvPr id="4" name="Slide Number Placeholder 3">
            <a:extLst>
              <a:ext uri="{FF2B5EF4-FFF2-40B4-BE49-F238E27FC236}">
                <a16:creationId xmlns:a16="http://schemas.microsoft.com/office/drawing/2014/main" id="{49161CC2-7D41-1CE3-F72D-DBBEB7498958}"/>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66065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br>
              <a:rPr lang="en-NL" dirty="0"/>
            </a:br>
            <a:endParaRPr lang="en-US" dirty="0"/>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a:xfrm>
            <a:off x="1727200" y="5088467"/>
            <a:ext cx="9502158" cy="982134"/>
          </a:xfrm>
        </p:spPr>
        <p:txBody>
          <a:bodyPr/>
          <a:lstStyle/>
          <a:p>
            <a:r>
              <a:rPr lang="en-US" sz="1800" dirty="0"/>
              <a:t>The technological and informational elements of a large-scale information network can, under certain circumstances, constitute part of the </a:t>
            </a:r>
            <a:r>
              <a:rPr lang="en-US" sz="1800" i="1" dirty="0"/>
              <a:t>material supervenience base</a:t>
            </a:r>
            <a:r>
              <a:rPr lang="en-NL" sz="1800" i="1" dirty="0"/>
              <a:t> for(/relationship between)</a:t>
            </a:r>
            <a:r>
              <a:rPr lang="en-US" sz="1800" i="1" dirty="0"/>
              <a:t> </a:t>
            </a:r>
            <a:r>
              <a:rPr lang="en-US" sz="1800" dirty="0"/>
              <a:t>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r>
              <a:rPr lang="en-NL" dirty="0"/>
              <a:t>What is it? How does it related to attention, memory and robotics?</a:t>
            </a:r>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r>
              <a:rPr lang="en-NL" dirty="0"/>
              <a:t>Perception</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2675962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59F0A-D4BB-F6AB-BFBA-7FC24C83931D}"/>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Text Placeholder 2">
            <a:extLst>
              <a:ext uri="{FF2B5EF4-FFF2-40B4-BE49-F238E27FC236}">
                <a16:creationId xmlns:a16="http://schemas.microsoft.com/office/drawing/2014/main" id="{6FDBF1FB-6701-1073-3E53-E21FB559A3CE}"/>
              </a:ext>
            </a:extLst>
          </p:cNvPr>
          <p:cNvSpPr>
            <a:spLocks noGrp="1"/>
          </p:cNvSpPr>
          <p:nvPr>
            <p:ph type="body" sz="quarter" idx="16"/>
          </p:nvPr>
        </p:nvSpPr>
        <p:spPr/>
        <p:txBody>
          <a:bodyPr/>
          <a:lstStyle/>
          <a:p>
            <a:r>
              <a:rPr lang="en-US" b="1" i="0" dirty="0">
                <a:solidFill>
                  <a:srgbClr val="3C454E"/>
                </a:solidFill>
                <a:effectLst/>
                <a:latin typeface="Roboto-Slab"/>
              </a:rPr>
              <a:t>Learning Objectives</a:t>
            </a:r>
          </a:p>
          <a:p>
            <a:endParaRPr lang="en-GB" dirty="0"/>
          </a:p>
        </p:txBody>
      </p:sp>
      <p:sp>
        <p:nvSpPr>
          <p:cNvPr id="4" name="Content Placeholder 3">
            <a:extLst>
              <a:ext uri="{FF2B5EF4-FFF2-40B4-BE49-F238E27FC236}">
                <a16:creationId xmlns:a16="http://schemas.microsoft.com/office/drawing/2014/main" id="{7459E59E-DB3F-2F0C-10CC-039F8E47565C}"/>
              </a:ext>
            </a:extLst>
          </p:cNvPr>
          <p:cNvSpPr>
            <a:spLocks noGrp="1"/>
          </p:cNvSpPr>
          <p:nvPr>
            <p:ph sz="quarter" idx="15"/>
          </p:nvPr>
        </p:nvSpPr>
        <p:spPr/>
        <p:txBody>
          <a:bodyPr/>
          <a:lstStyle/>
          <a:p>
            <a:r>
              <a:rPr lang="en-GB" dirty="0"/>
              <a:t>Identify appropriate perceptual features for object detection.</a:t>
            </a:r>
          </a:p>
          <a:p>
            <a:r>
              <a:rPr lang="en-GB" dirty="0"/>
              <a:t>Identify required prior-knowledge for contextualising object detection.</a:t>
            </a:r>
          </a:p>
          <a:p>
            <a:r>
              <a:rPr lang="en-GB" dirty="0"/>
              <a:t>Use cognitive models of pattern recognition to improve feature and/or object detection.</a:t>
            </a:r>
            <a:r>
              <a:rPr lang="en-NL" dirty="0"/>
              <a:t> </a:t>
            </a:r>
            <a:r>
              <a:rPr lang="en-NL" dirty="0">
                <a:sym typeface="Wingdings" panose="05000000000000000000" pitchFamily="2" charset="2"/>
              </a:rPr>
              <a:t> feeds into our object detection algorithm</a:t>
            </a:r>
            <a:endParaRPr lang="en-GB" dirty="0"/>
          </a:p>
        </p:txBody>
      </p:sp>
      <p:sp>
        <p:nvSpPr>
          <p:cNvPr id="5" name="Title 4">
            <a:extLst>
              <a:ext uri="{FF2B5EF4-FFF2-40B4-BE49-F238E27FC236}">
                <a16:creationId xmlns:a16="http://schemas.microsoft.com/office/drawing/2014/main" id="{CD434AF3-E52B-8D05-88D5-F10A3CA26AB3}"/>
              </a:ext>
            </a:extLst>
          </p:cNvPr>
          <p:cNvSpPr>
            <a:spLocks noGrp="1"/>
          </p:cNvSpPr>
          <p:nvPr>
            <p:ph type="title"/>
          </p:nvPr>
        </p:nvSpPr>
        <p:spPr/>
        <p:txBody>
          <a:bodyPr/>
          <a:lstStyle/>
          <a:p>
            <a:r>
              <a:rPr lang="en-NL" dirty="0"/>
              <a:t>What we learn and why</a:t>
            </a:r>
            <a:endParaRPr lang="en-GB" dirty="0"/>
          </a:p>
        </p:txBody>
      </p:sp>
    </p:spTree>
    <p:extLst>
      <p:ext uri="{BB962C8B-B14F-4D97-AF65-F5344CB8AC3E}">
        <p14:creationId xmlns:p14="http://schemas.microsoft.com/office/powerpoint/2010/main" val="3399342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ADB65-4564-43FB-913B-9E6E55D5CF4B}"/>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ext Placeholder 2">
            <a:extLst>
              <a:ext uri="{FF2B5EF4-FFF2-40B4-BE49-F238E27FC236}">
                <a16:creationId xmlns:a16="http://schemas.microsoft.com/office/drawing/2014/main" id="{8188320D-3C81-5234-1BC5-B3C826435B7C}"/>
              </a:ext>
            </a:extLst>
          </p:cNvPr>
          <p:cNvSpPr>
            <a:spLocks noGrp="1"/>
          </p:cNvSpPr>
          <p:nvPr>
            <p:ph type="body" sz="quarter" idx="16"/>
          </p:nvPr>
        </p:nvSpPr>
        <p:spPr/>
        <p:txBody>
          <a:bodyPr/>
          <a:lstStyle/>
          <a:p>
            <a:r>
              <a:rPr lang="en-NL" dirty="0"/>
              <a:t>Using our different senses:				</a:t>
            </a:r>
            <a:r>
              <a:rPr lang="en-NL" sz="1400" dirty="0"/>
              <a:t>(</a:t>
            </a:r>
            <a:r>
              <a:rPr lang="en-US" sz="1400" dirty="0"/>
              <a:t>Sherrington’s </a:t>
            </a:r>
            <a:r>
              <a:rPr lang="en-US" sz="1400" dirty="0" err="1"/>
              <a:t>codificatio</a:t>
            </a:r>
            <a:r>
              <a:rPr lang="en-NL" sz="1400" dirty="0"/>
              <a:t>n)</a:t>
            </a:r>
            <a:endParaRPr lang="en-GB" dirty="0"/>
          </a:p>
        </p:txBody>
      </p:sp>
      <p:sp>
        <p:nvSpPr>
          <p:cNvPr id="4" name="Content Placeholder 3">
            <a:extLst>
              <a:ext uri="{FF2B5EF4-FFF2-40B4-BE49-F238E27FC236}">
                <a16:creationId xmlns:a16="http://schemas.microsoft.com/office/drawing/2014/main" id="{2ADDB953-1088-F20D-E502-AA2C0644ADB5}"/>
              </a:ext>
            </a:extLst>
          </p:cNvPr>
          <p:cNvSpPr>
            <a:spLocks noGrp="1"/>
          </p:cNvSpPr>
          <p:nvPr>
            <p:ph sz="quarter" idx="15"/>
          </p:nvPr>
        </p:nvSpPr>
        <p:spPr/>
        <p:txBody>
          <a:bodyPr/>
          <a:lstStyle/>
          <a:p>
            <a:r>
              <a:rPr lang="en-GB" dirty="0" err="1"/>
              <a:t>Teloreceptive</a:t>
            </a:r>
            <a:r>
              <a:rPr lang="en-GB" dirty="0"/>
              <a:t> (vision and hearing)</a:t>
            </a:r>
          </a:p>
          <a:p>
            <a:r>
              <a:rPr lang="en-GB" dirty="0"/>
              <a:t>Proprioceptive (limb position)</a:t>
            </a:r>
          </a:p>
          <a:p>
            <a:r>
              <a:rPr lang="en-GB" dirty="0"/>
              <a:t>Exteroceptive (touch)</a:t>
            </a:r>
          </a:p>
          <a:p>
            <a:r>
              <a:rPr lang="en-GB" dirty="0"/>
              <a:t>Chemoreceptive (smell and taste)</a:t>
            </a:r>
          </a:p>
          <a:p>
            <a:r>
              <a:rPr lang="en-GB" dirty="0"/>
              <a:t>Interoceptive (visceral, but based on later findings also includes the sense of the physiological condition of the entire body)</a:t>
            </a:r>
          </a:p>
          <a:p>
            <a:pPr lvl="1"/>
            <a:r>
              <a:rPr lang="en-GB" sz="2000" dirty="0"/>
              <a:t>may reflect predictions about the expected state of the body rather than actual</a:t>
            </a:r>
            <a:r>
              <a:rPr lang="en-NL" sz="2000" dirty="0"/>
              <a:t> </a:t>
            </a:r>
            <a:r>
              <a:rPr lang="en-GB" sz="2000" dirty="0"/>
              <a:t>sensations (Barrett &amp; Simmons, 2015)</a:t>
            </a:r>
            <a:endParaRPr lang="en-NL" sz="2000" dirty="0"/>
          </a:p>
          <a:p>
            <a:pPr lvl="1"/>
            <a:endParaRPr lang="en-NL" sz="2000" dirty="0"/>
          </a:p>
          <a:p>
            <a:r>
              <a:rPr lang="en-NL" sz="1700" dirty="0"/>
              <a:t>For object detection, we’ll now focus on vision!</a:t>
            </a:r>
            <a:endParaRPr lang="en-GB" dirty="0"/>
          </a:p>
        </p:txBody>
      </p:sp>
      <p:sp>
        <p:nvSpPr>
          <p:cNvPr id="5" name="Title 4">
            <a:extLst>
              <a:ext uri="{FF2B5EF4-FFF2-40B4-BE49-F238E27FC236}">
                <a16:creationId xmlns:a16="http://schemas.microsoft.com/office/drawing/2014/main" id="{90BEB191-4713-9325-4379-281C8CC66C98}"/>
              </a:ext>
            </a:extLst>
          </p:cNvPr>
          <p:cNvSpPr>
            <a:spLocks noGrp="1"/>
          </p:cNvSpPr>
          <p:nvPr>
            <p:ph type="title"/>
          </p:nvPr>
        </p:nvSpPr>
        <p:spPr/>
        <p:txBody>
          <a:bodyPr/>
          <a:lstStyle/>
          <a:p>
            <a:r>
              <a:rPr lang="en-NL" dirty="0"/>
              <a:t>How do we perceive?</a:t>
            </a:r>
            <a:endParaRPr lang="en-GB" dirty="0"/>
          </a:p>
        </p:txBody>
      </p:sp>
    </p:spTree>
    <p:extLst>
      <p:ext uri="{BB962C8B-B14F-4D97-AF65-F5344CB8AC3E}">
        <p14:creationId xmlns:p14="http://schemas.microsoft.com/office/powerpoint/2010/main" val="236233003"/>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1247</Words>
  <Application>Microsoft Office PowerPoint</Application>
  <PresentationFormat>Widescreen</PresentationFormat>
  <Paragraphs>144</Paragraphs>
  <Slides>19</Slides>
  <Notes>5</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vt:lpstr>
      <vt:lpstr>charter</vt:lpstr>
      <vt:lpstr>Open Sans</vt:lpstr>
      <vt:lpstr>Open Sans Semibold</vt:lpstr>
      <vt:lpstr>Open Sans Semibold</vt:lpstr>
      <vt:lpstr>Roboto-Slab</vt:lpstr>
      <vt:lpstr>TITLE SIDE</vt:lpstr>
      <vt:lpstr>TEXT SLIDE</vt:lpstr>
      <vt:lpstr>Cognition Fundamentals: Perception</vt:lpstr>
      <vt:lpstr>HCAI Recap</vt:lpstr>
      <vt:lpstr>Extended Mind Theory </vt:lpstr>
      <vt:lpstr>Network-Enabled Cognition Theory</vt:lpstr>
      <vt:lpstr>Interaction</vt:lpstr>
      <vt:lpstr>Human-Centered Artificial Intelligence</vt:lpstr>
      <vt:lpstr>Perception</vt:lpstr>
      <vt:lpstr>What we learn and why</vt:lpstr>
      <vt:lpstr>How do we perceive?</vt:lpstr>
      <vt:lpstr>Visual Perception</vt:lpstr>
      <vt:lpstr>Eye movements</vt:lpstr>
      <vt:lpstr>Phenomenal stability</vt:lpstr>
      <vt:lpstr>Perceptual constancy: Vision</vt:lpstr>
      <vt:lpstr>Ensemble perception (Whitney &amp; Leib)</vt:lpstr>
      <vt:lpstr>Visual Cortices</vt:lpstr>
      <vt:lpstr>Neural mechanisms of selective visual attention</vt:lpstr>
      <vt:lpstr>Neural mechanisms of selective visual attention</vt:lpstr>
      <vt:lpstr>Visual Attention</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90</cp:revision>
  <dcterms:created xsi:type="dcterms:W3CDTF">2022-09-13T13:06:59Z</dcterms:created>
  <dcterms:modified xsi:type="dcterms:W3CDTF">2022-11-16T22:41:57Z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